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7" r:id="rId3"/>
    <p:sldId id="257" r:id="rId4"/>
    <p:sldId id="258" r:id="rId5"/>
    <p:sldId id="265" r:id="rId6"/>
    <p:sldId id="266" r:id="rId7"/>
    <p:sldId id="264" r:id="rId8"/>
    <p:sldId id="259" r:id="rId9"/>
    <p:sldId id="260" r:id="rId10"/>
    <p:sldId id="262" r:id="rId11"/>
    <p:sldId id="261" r:id="rId12"/>
    <p:sldId id="263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176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244CDEC-3089-D140-856C-A789369E2913}" type="doc">
      <dgm:prSet loTypeId="urn:microsoft.com/office/officeart/2005/8/layout/hierarchy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473A59A-1F66-7343-A986-94BA9616C29B}">
      <dgm:prSet phldrT="[Text]"/>
      <dgm:spPr/>
      <dgm:t>
        <a:bodyPr/>
        <a:lstStyle/>
        <a:p>
          <a:r>
            <a:rPr lang="en-US" dirty="0" smtClean="0"/>
            <a:t>parent</a:t>
          </a:r>
          <a:endParaRPr lang="en-US" dirty="0"/>
        </a:p>
      </dgm:t>
    </dgm:pt>
    <dgm:pt modelId="{03D3613D-787A-7B44-9581-D78A28C8F4B0}" type="parTrans" cxnId="{59D94C73-C6D1-2C41-812D-B9F0AB33F749}">
      <dgm:prSet/>
      <dgm:spPr/>
      <dgm:t>
        <a:bodyPr/>
        <a:lstStyle/>
        <a:p>
          <a:endParaRPr lang="en-US"/>
        </a:p>
      </dgm:t>
    </dgm:pt>
    <dgm:pt modelId="{DC91B528-0AA1-B243-96DE-1233673FB9FC}" type="sibTrans" cxnId="{59D94C73-C6D1-2C41-812D-B9F0AB33F749}">
      <dgm:prSet/>
      <dgm:spPr/>
      <dgm:t>
        <a:bodyPr/>
        <a:lstStyle/>
        <a:p>
          <a:endParaRPr lang="en-US"/>
        </a:p>
      </dgm:t>
    </dgm:pt>
    <dgm:pt modelId="{58E1E4A9-BA6A-4947-BDF2-7B88E2C7E003}">
      <dgm:prSet phldrT="[Text]"/>
      <dgm:spPr/>
      <dgm:t>
        <a:bodyPr/>
        <a:lstStyle/>
        <a:p>
          <a:r>
            <a:rPr lang="en-US" dirty="0" smtClean="0"/>
            <a:t>child</a:t>
          </a:r>
          <a:endParaRPr lang="en-US" dirty="0"/>
        </a:p>
      </dgm:t>
    </dgm:pt>
    <dgm:pt modelId="{6E79248B-D08A-CE49-BBB2-1E6DB5D05A4F}" type="parTrans" cxnId="{CD35A308-B131-AC4A-956E-EA4DCC7B030B}">
      <dgm:prSet/>
      <dgm:spPr/>
      <dgm:t>
        <a:bodyPr/>
        <a:lstStyle/>
        <a:p>
          <a:endParaRPr lang="en-US"/>
        </a:p>
      </dgm:t>
    </dgm:pt>
    <dgm:pt modelId="{AF2D44C3-A339-D249-A234-19F7ED7DAA0F}" type="sibTrans" cxnId="{CD35A308-B131-AC4A-956E-EA4DCC7B030B}">
      <dgm:prSet/>
      <dgm:spPr/>
      <dgm:t>
        <a:bodyPr/>
        <a:lstStyle/>
        <a:p>
          <a:endParaRPr lang="en-US"/>
        </a:p>
      </dgm:t>
    </dgm:pt>
    <dgm:pt modelId="{631D6FDF-E5FA-CF41-9203-73173BB23CAE}">
      <dgm:prSet phldrT="[Text]"/>
      <dgm:spPr/>
      <dgm:t>
        <a:bodyPr/>
        <a:lstStyle/>
        <a:p>
          <a:r>
            <a:rPr lang="en-US" dirty="0" smtClean="0"/>
            <a:t>child</a:t>
          </a:r>
          <a:endParaRPr lang="en-US" dirty="0"/>
        </a:p>
      </dgm:t>
    </dgm:pt>
    <dgm:pt modelId="{BD817A30-D213-0F4F-9A4C-98C4E7A95158}" type="parTrans" cxnId="{73A4E454-818F-7F47-8396-3AE650F9BEC8}">
      <dgm:prSet/>
      <dgm:spPr/>
      <dgm:t>
        <a:bodyPr/>
        <a:lstStyle/>
        <a:p>
          <a:endParaRPr lang="en-US"/>
        </a:p>
      </dgm:t>
    </dgm:pt>
    <dgm:pt modelId="{C38FC6A1-D342-8B4A-8D09-4F1E511AA494}" type="sibTrans" cxnId="{73A4E454-818F-7F47-8396-3AE650F9BEC8}">
      <dgm:prSet/>
      <dgm:spPr/>
      <dgm:t>
        <a:bodyPr/>
        <a:lstStyle/>
        <a:p>
          <a:endParaRPr lang="en-US"/>
        </a:p>
      </dgm:t>
    </dgm:pt>
    <dgm:pt modelId="{B357C067-1BB5-AC45-A7C2-040BEA43853B}" type="pres">
      <dgm:prSet presAssocID="{7244CDEC-3089-D140-856C-A789369E291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CF8E88C-46A3-3945-A443-9616CDA8C6DA}" type="pres">
      <dgm:prSet presAssocID="{E473A59A-1F66-7343-A986-94BA9616C29B}" presName="root1" presStyleCnt="0"/>
      <dgm:spPr/>
    </dgm:pt>
    <dgm:pt modelId="{06E758F6-8B0C-D94A-B5EF-9E26665574BD}" type="pres">
      <dgm:prSet presAssocID="{E473A59A-1F66-7343-A986-94BA9616C29B}" presName="LevelOneTextNode" presStyleLbl="node0" presStyleIdx="0" presStyleCnt="1">
        <dgm:presLayoutVars>
          <dgm:chPref val="3"/>
        </dgm:presLayoutVars>
      </dgm:prSet>
      <dgm:spPr/>
    </dgm:pt>
    <dgm:pt modelId="{98887B85-EC06-644E-8356-4BB5BD83EB1B}" type="pres">
      <dgm:prSet presAssocID="{E473A59A-1F66-7343-A986-94BA9616C29B}" presName="level2hierChild" presStyleCnt="0"/>
      <dgm:spPr/>
    </dgm:pt>
    <dgm:pt modelId="{80D86E86-4821-F744-B90F-D3F61896FABC}" type="pres">
      <dgm:prSet presAssocID="{6E79248B-D08A-CE49-BBB2-1E6DB5D05A4F}" presName="conn2-1" presStyleLbl="parChTrans1D2" presStyleIdx="0" presStyleCnt="2"/>
      <dgm:spPr/>
    </dgm:pt>
    <dgm:pt modelId="{BEAE3685-94E7-F643-8DE7-638EAC1F3A5E}" type="pres">
      <dgm:prSet presAssocID="{6E79248B-D08A-CE49-BBB2-1E6DB5D05A4F}" presName="connTx" presStyleLbl="parChTrans1D2" presStyleIdx="0" presStyleCnt="2"/>
      <dgm:spPr/>
    </dgm:pt>
    <dgm:pt modelId="{87EBE674-21CE-754E-8B06-D9246A428B46}" type="pres">
      <dgm:prSet presAssocID="{58E1E4A9-BA6A-4947-BDF2-7B88E2C7E003}" presName="root2" presStyleCnt="0"/>
      <dgm:spPr/>
    </dgm:pt>
    <dgm:pt modelId="{E59AF31A-3A57-1540-BD3D-6819DE471D93}" type="pres">
      <dgm:prSet presAssocID="{58E1E4A9-BA6A-4947-BDF2-7B88E2C7E003}" presName="LevelTwoTextNode" presStyleLbl="node2" presStyleIdx="0" presStyleCnt="2">
        <dgm:presLayoutVars>
          <dgm:chPref val="3"/>
        </dgm:presLayoutVars>
      </dgm:prSet>
      <dgm:spPr/>
    </dgm:pt>
    <dgm:pt modelId="{B0D06F18-0C8D-4643-84DF-02253F251344}" type="pres">
      <dgm:prSet presAssocID="{58E1E4A9-BA6A-4947-BDF2-7B88E2C7E003}" presName="level3hierChild" presStyleCnt="0"/>
      <dgm:spPr/>
    </dgm:pt>
    <dgm:pt modelId="{0ECA2B85-1AF9-4D43-9EF2-DCF39BC09FA6}" type="pres">
      <dgm:prSet presAssocID="{BD817A30-D213-0F4F-9A4C-98C4E7A95158}" presName="conn2-1" presStyleLbl="parChTrans1D2" presStyleIdx="1" presStyleCnt="2"/>
      <dgm:spPr/>
    </dgm:pt>
    <dgm:pt modelId="{1AF8F739-3643-464A-8CB2-9CA614C58D0E}" type="pres">
      <dgm:prSet presAssocID="{BD817A30-D213-0F4F-9A4C-98C4E7A95158}" presName="connTx" presStyleLbl="parChTrans1D2" presStyleIdx="1" presStyleCnt="2"/>
      <dgm:spPr/>
    </dgm:pt>
    <dgm:pt modelId="{82E86ABD-636C-8447-8077-8848129040FE}" type="pres">
      <dgm:prSet presAssocID="{631D6FDF-E5FA-CF41-9203-73173BB23CAE}" presName="root2" presStyleCnt="0"/>
      <dgm:spPr/>
    </dgm:pt>
    <dgm:pt modelId="{86EDD87C-7C43-0C4F-8738-F734B1F5C151}" type="pres">
      <dgm:prSet presAssocID="{631D6FDF-E5FA-CF41-9203-73173BB23CAE}" presName="LevelTwoTextNode" presStyleLbl="node2" presStyleIdx="1" presStyleCnt="2">
        <dgm:presLayoutVars>
          <dgm:chPref val="3"/>
        </dgm:presLayoutVars>
      </dgm:prSet>
      <dgm:spPr/>
    </dgm:pt>
    <dgm:pt modelId="{9BAFFA35-5A9A-3445-A38A-A8CD02412C5B}" type="pres">
      <dgm:prSet presAssocID="{631D6FDF-E5FA-CF41-9203-73173BB23CAE}" presName="level3hierChild" presStyleCnt="0"/>
      <dgm:spPr/>
    </dgm:pt>
  </dgm:ptLst>
  <dgm:cxnLst>
    <dgm:cxn modelId="{B0981AFC-33F8-2B46-B89F-254BCECDB7A0}" type="presOf" srcId="{58E1E4A9-BA6A-4947-BDF2-7B88E2C7E003}" destId="{E59AF31A-3A57-1540-BD3D-6819DE471D93}" srcOrd="0" destOrd="0" presId="urn:microsoft.com/office/officeart/2005/8/layout/hierarchy2"/>
    <dgm:cxn modelId="{CD35A308-B131-AC4A-956E-EA4DCC7B030B}" srcId="{E473A59A-1F66-7343-A986-94BA9616C29B}" destId="{58E1E4A9-BA6A-4947-BDF2-7B88E2C7E003}" srcOrd="0" destOrd="0" parTransId="{6E79248B-D08A-CE49-BBB2-1E6DB5D05A4F}" sibTransId="{AF2D44C3-A339-D249-A234-19F7ED7DAA0F}"/>
    <dgm:cxn modelId="{E3CEA47A-4C9B-3546-B64D-FE4B22A3563A}" type="presOf" srcId="{7244CDEC-3089-D140-856C-A789369E2913}" destId="{B357C067-1BB5-AC45-A7C2-040BEA43853B}" srcOrd="0" destOrd="0" presId="urn:microsoft.com/office/officeart/2005/8/layout/hierarchy2"/>
    <dgm:cxn modelId="{01AF8C9A-2E11-7945-89EE-71CA56EAA5D5}" type="presOf" srcId="{631D6FDF-E5FA-CF41-9203-73173BB23CAE}" destId="{86EDD87C-7C43-0C4F-8738-F734B1F5C151}" srcOrd="0" destOrd="0" presId="urn:microsoft.com/office/officeart/2005/8/layout/hierarchy2"/>
    <dgm:cxn modelId="{73A4E454-818F-7F47-8396-3AE650F9BEC8}" srcId="{E473A59A-1F66-7343-A986-94BA9616C29B}" destId="{631D6FDF-E5FA-CF41-9203-73173BB23CAE}" srcOrd="1" destOrd="0" parTransId="{BD817A30-D213-0F4F-9A4C-98C4E7A95158}" sibTransId="{C38FC6A1-D342-8B4A-8D09-4F1E511AA494}"/>
    <dgm:cxn modelId="{76F8FFE6-EAD8-2442-B27F-1B651B198756}" type="presOf" srcId="{BD817A30-D213-0F4F-9A4C-98C4E7A95158}" destId="{1AF8F739-3643-464A-8CB2-9CA614C58D0E}" srcOrd="1" destOrd="0" presId="urn:microsoft.com/office/officeart/2005/8/layout/hierarchy2"/>
    <dgm:cxn modelId="{59D94C73-C6D1-2C41-812D-B9F0AB33F749}" srcId="{7244CDEC-3089-D140-856C-A789369E2913}" destId="{E473A59A-1F66-7343-A986-94BA9616C29B}" srcOrd="0" destOrd="0" parTransId="{03D3613D-787A-7B44-9581-D78A28C8F4B0}" sibTransId="{DC91B528-0AA1-B243-96DE-1233673FB9FC}"/>
    <dgm:cxn modelId="{F76C3ACA-FC0C-F24E-87AF-0F8BECF0DC8F}" type="presOf" srcId="{6E79248B-D08A-CE49-BBB2-1E6DB5D05A4F}" destId="{80D86E86-4821-F744-B90F-D3F61896FABC}" srcOrd="0" destOrd="0" presId="urn:microsoft.com/office/officeart/2005/8/layout/hierarchy2"/>
    <dgm:cxn modelId="{22B14497-C81D-0D47-8826-FBC89F7A0FAB}" type="presOf" srcId="{BD817A30-D213-0F4F-9A4C-98C4E7A95158}" destId="{0ECA2B85-1AF9-4D43-9EF2-DCF39BC09FA6}" srcOrd="0" destOrd="0" presId="urn:microsoft.com/office/officeart/2005/8/layout/hierarchy2"/>
    <dgm:cxn modelId="{CF37C029-A002-EF43-96FB-E3B41F9C91DD}" type="presOf" srcId="{E473A59A-1F66-7343-A986-94BA9616C29B}" destId="{06E758F6-8B0C-D94A-B5EF-9E26665574BD}" srcOrd="0" destOrd="0" presId="urn:microsoft.com/office/officeart/2005/8/layout/hierarchy2"/>
    <dgm:cxn modelId="{3B584E20-3A8C-BC42-A3E6-A1BE69CE80BA}" type="presOf" srcId="{6E79248B-D08A-CE49-BBB2-1E6DB5D05A4F}" destId="{BEAE3685-94E7-F643-8DE7-638EAC1F3A5E}" srcOrd="1" destOrd="0" presId="urn:microsoft.com/office/officeart/2005/8/layout/hierarchy2"/>
    <dgm:cxn modelId="{62E5F4AE-7FAD-CF4A-BC9F-B954D8A0AB4D}" type="presParOf" srcId="{B357C067-1BB5-AC45-A7C2-040BEA43853B}" destId="{1CF8E88C-46A3-3945-A443-9616CDA8C6DA}" srcOrd="0" destOrd="0" presId="urn:microsoft.com/office/officeart/2005/8/layout/hierarchy2"/>
    <dgm:cxn modelId="{0CBB0EBD-232A-CF41-9D95-1722C4D02B02}" type="presParOf" srcId="{1CF8E88C-46A3-3945-A443-9616CDA8C6DA}" destId="{06E758F6-8B0C-D94A-B5EF-9E26665574BD}" srcOrd="0" destOrd="0" presId="urn:microsoft.com/office/officeart/2005/8/layout/hierarchy2"/>
    <dgm:cxn modelId="{54EE8691-EB98-084A-8631-1277021B105D}" type="presParOf" srcId="{1CF8E88C-46A3-3945-A443-9616CDA8C6DA}" destId="{98887B85-EC06-644E-8356-4BB5BD83EB1B}" srcOrd="1" destOrd="0" presId="urn:microsoft.com/office/officeart/2005/8/layout/hierarchy2"/>
    <dgm:cxn modelId="{2285E183-AA52-944D-8D8A-B99FB56EA72F}" type="presParOf" srcId="{98887B85-EC06-644E-8356-4BB5BD83EB1B}" destId="{80D86E86-4821-F744-B90F-D3F61896FABC}" srcOrd="0" destOrd="0" presId="urn:microsoft.com/office/officeart/2005/8/layout/hierarchy2"/>
    <dgm:cxn modelId="{C56DC448-4231-C54B-B1A9-D888DDEBFE2E}" type="presParOf" srcId="{80D86E86-4821-F744-B90F-D3F61896FABC}" destId="{BEAE3685-94E7-F643-8DE7-638EAC1F3A5E}" srcOrd="0" destOrd="0" presId="urn:microsoft.com/office/officeart/2005/8/layout/hierarchy2"/>
    <dgm:cxn modelId="{9CEDB239-DA66-A547-B80A-07377768543B}" type="presParOf" srcId="{98887B85-EC06-644E-8356-4BB5BD83EB1B}" destId="{87EBE674-21CE-754E-8B06-D9246A428B46}" srcOrd="1" destOrd="0" presId="urn:microsoft.com/office/officeart/2005/8/layout/hierarchy2"/>
    <dgm:cxn modelId="{B4ED607F-DA60-4640-8FFF-3277CDCFD9C0}" type="presParOf" srcId="{87EBE674-21CE-754E-8B06-D9246A428B46}" destId="{E59AF31A-3A57-1540-BD3D-6819DE471D93}" srcOrd="0" destOrd="0" presId="urn:microsoft.com/office/officeart/2005/8/layout/hierarchy2"/>
    <dgm:cxn modelId="{A8937D20-E359-1240-AFC0-DA9D9F72239F}" type="presParOf" srcId="{87EBE674-21CE-754E-8B06-D9246A428B46}" destId="{B0D06F18-0C8D-4643-84DF-02253F251344}" srcOrd="1" destOrd="0" presId="urn:microsoft.com/office/officeart/2005/8/layout/hierarchy2"/>
    <dgm:cxn modelId="{FD1DB873-CBE7-E548-ADB7-33E6372785F4}" type="presParOf" srcId="{98887B85-EC06-644E-8356-4BB5BD83EB1B}" destId="{0ECA2B85-1AF9-4D43-9EF2-DCF39BC09FA6}" srcOrd="2" destOrd="0" presId="urn:microsoft.com/office/officeart/2005/8/layout/hierarchy2"/>
    <dgm:cxn modelId="{C76D573E-1D0A-BF45-8284-442B0B372638}" type="presParOf" srcId="{0ECA2B85-1AF9-4D43-9EF2-DCF39BC09FA6}" destId="{1AF8F739-3643-464A-8CB2-9CA614C58D0E}" srcOrd="0" destOrd="0" presId="urn:microsoft.com/office/officeart/2005/8/layout/hierarchy2"/>
    <dgm:cxn modelId="{C42D1C99-BAA5-3D4C-B562-8AAF3D0B6224}" type="presParOf" srcId="{98887B85-EC06-644E-8356-4BB5BD83EB1B}" destId="{82E86ABD-636C-8447-8077-8848129040FE}" srcOrd="3" destOrd="0" presId="urn:microsoft.com/office/officeart/2005/8/layout/hierarchy2"/>
    <dgm:cxn modelId="{3B4DE94E-F90A-FA4F-AC69-1F35E2935983}" type="presParOf" srcId="{82E86ABD-636C-8447-8077-8848129040FE}" destId="{86EDD87C-7C43-0C4F-8738-F734B1F5C151}" srcOrd="0" destOrd="0" presId="urn:microsoft.com/office/officeart/2005/8/layout/hierarchy2"/>
    <dgm:cxn modelId="{B532E56B-DE89-B448-A463-B4FBA453DA2F}" type="presParOf" srcId="{82E86ABD-636C-8447-8077-8848129040FE}" destId="{9BAFFA35-5A9A-3445-A38A-A8CD02412C5B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E758F6-8B0C-D94A-B5EF-9E26665574BD}">
      <dsp:nvSpPr>
        <dsp:cNvPr id="0" name=""/>
        <dsp:cNvSpPr/>
      </dsp:nvSpPr>
      <dsp:spPr>
        <a:xfrm>
          <a:off x="0" y="1397000"/>
          <a:ext cx="2539999" cy="1269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parent</a:t>
          </a:r>
          <a:endParaRPr lang="en-US" sz="6500" kern="1200" dirty="0"/>
        </a:p>
      </dsp:txBody>
      <dsp:txXfrm>
        <a:off x="37197" y="1434197"/>
        <a:ext cx="2465605" cy="1195605"/>
      </dsp:txXfrm>
    </dsp:sp>
    <dsp:sp modelId="{80D86E86-4821-F744-B90F-D3F61896FABC}">
      <dsp:nvSpPr>
        <dsp:cNvPr id="0" name=""/>
        <dsp:cNvSpPr/>
      </dsp:nvSpPr>
      <dsp:spPr>
        <a:xfrm rot="19457599">
          <a:off x="2422396" y="1638750"/>
          <a:ext cx="1251207" cy="56250"/>
        </a:xfrm>
        <a:custGeom>
          <a:avLst/>
          <a:gdLst/>
          <a:ahLst/>
          <a:cxnLst/>
          <a:rect l="0" t="0" r="0" b="0"/>
          <a:pathLst>
            <a:path>
              <a:moveTo>
                <a:pt x="0" y="28125"/>
              </a:moveTo>
              <a:lnTo>
                <a:pt x="1251207" y="28125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016719" y="1635594"/>
        <a:ext cx="62560" cy="62560"/>
      </dsp:txXfrm>
    </dsp:sp>
    <dsp:sp modelId="{E59AF31A-3A57-1540-BD3D-6819DE471D93}">
      <dsp:nvSpPr>
        <dsp:cNvPr id="0" name=""/>
        <dsp:cNvSpPr/>
      </dsp:nvSpPr>
      <dsp:spPr>
        <a:xfrm>
          <a:off x="3556000" y="666750"/>
          <a:ext cx="2539999" cy="1269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child</a:t>
          </a:r>
          <a:endParaRPr lang="en-US" sz="6500" kern="1200" dirty="0"/>
        </a:p>
      </dsp:txBody>
      <dsp:txXfrm>
        <a:off x="3593197" y="703947"/>
        <a:ext cx="2465605" cy="1195605"/>
      </dsp:txXfrm>
    </dsp:sp>
    <dsp:sp modelId="{0ECA2B85-1AF9-4D43-9EF2-DCF39BC09FA6}">
      <dsp:nvSpPr>
        <dsp:cNvPr id="0" name=""/>
        <dsp:cNvSpPr/>
      </dsp:nvSpPr>
      <dsp:spPr>
        <a:xfrm rot="2142401">
          <a:off x="2422396" y="2368999"/>
          <a:ext cx="1251207" cy="56250"/>
        </a:xfrm>
        <a:custGeom>
          <a:avLst/>
          <a:gdLst/>
          <a:ahLst/>
          <a:cxnLst/>
          <a:rect l="0" t="0" r="0" b="0"/>
          <a:pathLst>
            <a:path>
              <a:moveTo>
                <a:pt x="0" y="28125"/>
              </a:moveTo>
              <a:lnTo>
                <a:pt x="1251207" y="28125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016719" y="2365844"/>
        <a:ext cx="62560" cy="62560"/>
      </dsp:txXfrm>
    </dsp:sp>
    <dsp:sp modelId="{86EDD87C-7C43-0C4F-8738-F734B1F5C151}">
      <dsp:nvSpPr>
        <dsp:cNvPr id="0" name=""/>
        <dsp:cNvSpPr/>
      </dsp:nvSpPr>
      <dsp:spPr>
        <a:xfrm>
          <a:off x="3556000" y="2127250"/>
          <a:ext cx="2539999" cy="12699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child</a:t>
          </a:r>
          <a:endParaRPr lang="en-US" sz="6500" kern="1200" dirty="0"/>
        </a:p>
      </dsp:txBody>
      <dsp:txXfrm>
        <a:off x="3593197" y="2164447"/>
        <a:ext cx="2465605" cy="1195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936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698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722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625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960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213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442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18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96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842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7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B73B8-202F-4D47-932C-6146D373588F}" type="datetimeFigureOut">
              <a:rPr lang="en-US" smtClean="0"/>
              <a:t>17-04-23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E87423-0C3E-5041-AD19-43BC9FBBAE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895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bcit.ca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ncho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98387" cy="6832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79459" y="4846"/>
            <a:ext cx="7772400" cy="1470025"/>
          </a:xfrm>
        </p:spPr>
        <p:txBody>
          <a:bodyPr/>
          <a:lstStyle/>
          <a:p>
            <a:r>
              <a:rPr lang="en-US" dirty="0" smtClean="0"/>
              <a:t>Anchor Tags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999" y="1018339"/>
            <a:ext cx="6203859" cy="913063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linking files to make a site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74631" y="5812591"/>
            <a:ext cx="35693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Anchor photo courtesy of </a:t>
            </a:r>
            <a:br>
              <a:rPr lang="en-US" i="1" dirty="0" smtClean="0"/>
            </a:br>
            <a:r>
              <a:rPr lang="en-US" i="1" dirty="0" smtClean="0"/>
              <a:t>https://</a:t>
            </a:r>
            <a:r>
              <a:rPr lang="en-US" i="1" dirty="0" err="1" smtClean="0"/>
              <a:t>www.flickr.com</a:t>
            </a:r>
            <a:r>
              <a:rPr lang="en-US" i="1" dirty="0" smtClean="0"/>
              <a:t>/photos/</a:t>
            </a:r>
            <a:r>
              <a:rPr lang="en-US" i="1" dirty="0" err="1" smtClean="0"/>
              <a:t>gcostanza</a:t>
            </a:r>
            <a:r>
              <a:rPr lang="en-US" i="1" dirty="0" smtClean="0"/>
              <a:t>/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53351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 files in current folder</a:t>
            </a:r>
            <a:endParaRPr lang="en-US" dirty="0"/>
          </a:p>
        </p:txBody>
      </p:sp>
      <p:sp>
        <p:nvSpPr>
          <p:cNvPr id="5" name="Snip and Round Single Corner Rectangle 4"/>
          <p:cNvSpPr/>
          <p:nvPr/>
        </p:nvSpPr>
        <p:spPr>
          <a:xfrm>
            <a:off x="962574" y="1778000"/>
            <a:ext cx="4403559" cy="1283368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nip and Round Single Corner Rectangle 5"/>
          <p:cNvSpPr/>
          <p:nvPr/>
        </p:nvSpPr>
        <p:spPr>
          <a:xfrm>
            <a:off x="758032" y="4085935"/>
            <a:ext cx="3537284" cy="1751264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927724" y="1844847"/>
            <a:ext cx="57484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/</a:t>
            </a:r>
            <a:endParaRPr lang="en-US" sz="3200" dirty="0"/>
          </a:p>
        </p:txBody>
      </p:sp>
      <p:sp>
        <p:nvSpPr>
          <p:cNvPr id="10" name="Folded Corner 9"/>
          <p:cNvSpPr/>
          <p:nvPr/>
        </p:nvSpPr>
        <p:spPr>
          <a:xfrm>
            <a:off x="3823411" y="1965159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lded Corner 12"/>
          <p:cNvSpPr/>
          <p:nvPr/>
        </p:nvSpPr>
        <p:spPr>
          <a:xfrm>
            <a:off x="1208551" y="4146093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lded Corner 13"/>
          <p:cNvSpPr/>
          <p:nvPr/>
        </p:nvSpPr>
        <p:spPr>
          <a:xfrm>
            <a:off x="2259303" y="4740986"/>
            <a:ext cx="5761750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5" idx="1"/>
            <a:endCxn id="6" idx="3"/>
          </p:cNvCxnSpPr>
          <p:nvPr/>
        </p:nvCxnSpPr>
        <p:spPr>
          <a:xfrm flipH="1">
            <a:off x="2526674" y="3061368"/>
            <a:ext cx="637680" cy="10245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90251" y="2165679"/>
            <a:ext cx="1336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</a:t>
            </a:r>
            <a:r>
              <a:rPr lang="en-US" dirty="0" err="1" smtClean="0"/>
              <a:t>ndex.html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302127" y="4266408"/>
            <a:ext cx="122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joe.html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379621" y="4974936"/>
            <a:ext cx="1122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</a:t>
            </a:r>
            <a:r>
              <a:rPr lang="en-US" dirty="0" err="1" smtClean="0"/>
              <a:t>ane.html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2927724" y="4264526"/>
            <a:ext cx="136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staff</a:t>
            </a:r>
            <a:endParaRPr lang="en-US" dirty="0"/>
          </a:p>
        </p:txBody>
      </p:sp>
      <p:sp>
        <p:nvSpPr>
          <p:cNvPr id="4" name="5-Point Star 3"/>
          <p:cNvSpPr/>
          <p:nvPr/>
        </p:nvSpPr>
        <p:spPr>
          <a:xfrm>
            <a:off x="962574" y="4903110"/>
            <a:ext cx="1122948" cy="882316"/>
          </a:xfrm>
          <a:prstGeom prst="star5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366133" y="4961567"/>
            <a:ext cx="1652288" cy="382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</a:t>
            </a:r>
            <a:r>
              <a:rPr lang="en-US" dirty="0" err="1" smtClean="0"/>
              <a:t>oe.html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703053" y="5120105"/>
            <a:ext cx="1524039" cy="1336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585368" y="5837199"/>
            <a:ext cx="363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&lt;a </a:t>
            </a:r>
            <a:r>
              <a:rPr lang="en-US" dirty="0" err="1" smtClean="0"/>
              <a:t>href</a:t>
            </a:r>
            <a:r>
              <a:rPr lang="en-US" dirty="0" smtClean="0"/>
              <a:t>=“</a:t>
            </a:r>
            <a:r>
              <a:rPr lang="en-US" dirty="0" err="1" smtClean="0"/>
              <a:t>joe.html</a:t>
            </a:r>
            <a:r>
              <a:rPr lang="en-US" dirty="0" smtClean="0"/>
              <a:t>”&gt;Joe&lt;/a&gt;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835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Reference files in subfolder</a:t>
            </a:r>
            <a:endParaRPr lang="en-US" dirty="0"/>
          </a:p>
        </p:txBody>
      </p:sp>
      <p:sp>
        <p:nvSpPr>
          <p:cNvPr id="5" name="Snip and Round Single Corner Rectangle 4"/>
          <p:cNvSpPr/>
          <p:nvPr/>
        </p:nvSpPr>
        <p:spPr>
          <a:xfrm>
            <a:off x="962574" y="1778000"/>
            <a:ext cx="4403559" cy="1283368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nip and Round Single Corner Rectangle 5"/>
          <p:cNvSpPr/>
          <p:nvPr/>
        </p:nvSpPr>
        <p:spPr>
          <a:xfrm>
            <a:off x="758032" y="4085935"/>
            <a:ext cx="3537284" cy="1751264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927724" y="1844847"/>
            <a:ext cx="57484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/</a:t>
            </a:r>
            <a:endParaRPr lang="en-US" sz="3200" dirty="0"/>
          </a:p>
        </p:txBody>
      </p:sp>
      <p:sp>
        <p:nvSpPr>
          <p:cNvPr id="10" name="Folded Corner 9"/>
          <p:cNvSpPr/>
          <p:nvPr/>
        </p:nvSpPr>
        <p:spPr>
          <a:xfrm>
            <a:off x="3823410" y="1844847"/>
            <a:ext cx="4117432" cy="935786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lded Corner 12"/>
          <p:cNvSpPr/>
          <p:nvPr/>
        </p:nvSpPr>
        <p:spPr>
          <a:xfrm>
            <a:off x="1208551" y="4146093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lded Corner 13"/>
          <p:cNvSpPr/>
          <p:nvPr/>
        </p:nvSpPr>
        <p:spPr>
          <a:xfrm>
            <a:off x="2259303" y="4740986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5" idx="1"/>
            <a:endCxn id="6" idx="3"/>
          </p:cNvCxnSpPr>
          <p:nvPr/>
        </p:nvCxnSpPr>
        <p:spPr>
          <a:xfrm flipH="1">
            <a:off x="2526674" y="3061368"/>
            <a:ext cx="637680" cy="10245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90251" y="2165679"/>
            <a:ext cx="1336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</a:t>
            </a:r>
            <a:r>
              <a:rPr lang="en-US" dirty="0" err="1" smtClean="0"/>
              <a:t>ndex.html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302127" y="4266408"/>
            <a:ext cx="122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joe.html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379621" y="4974936"/>
            <a:ext cx="1122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</a:t>
            </a:r>
            <a:r>
              <a:rPr lang="en-US" dirty="0" err="1" smtClean="0"/>
              <a:t>ane.html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2927724" y="4264526"/>
            <a:ext cx="136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staff</a:t>
            </a:r>
            <a:endParaRPr lang="en-US" dirty="0"/>
          </a:p>
        </p:txBody>
      </p:sp>
      <p:sp>
        <p:nvSpPr>
          <p:cNvPr id="4" name="5-Point Star 3"/>
          <p:cNvSpPr/>
          <p:nvPr/>
        </p:nvSpPr>
        <p:spPr>
          <a:xfrm>
            <a:off x="1302127" y="1844847"/>
            <a:ext cx="1122948" cy="882316"/>
          </a:xfrm>
          <a:prstGeom prst="star5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834027" y="2140825"/>
            <a:ext cx="2687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taff/</a:t>
            </a:r>
            <a:r>
              <a:rPr lang="en-US" dirty="0" err="1" smtClean="0"/>
              <a:t>joe.html</a:t>
            </a:r>
            <a:endParaRPr lang="en-US" dirty="0" smtClean="0"/>
          </a:p>
          <a:p>
            <a:r>
              <a:rPr lang="en-US" dirty="0"/>
              <a:t>s</a:t>
            </a:r>
            <a:r>
              <a:rPr lang="en-US" dirty="0" smtClean="0"/>
              <a:t>taff/</a:t>
            </a:r>
            <a:r>
              <a:rPr lang="en-US" dirty="0" err="1" smtClean="0"/>
              <a:t>jane.html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295316" y="3288632"/>
            <a:ext cx="3872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&lt;a </a:t>
            </a:r>
            <a:r>
              <a:rPr lang="en-US" dirty="0" err="1" smtClean="0"/>
              <a:t>href</a:t>
            </a:r>
            <a:r>
              <a:rPr lang="en-US" dirty="0" smtClean="0"/>
              <a:t>=“staff/</a:t>
            </a:r>
            <a:r>
              <a:rPr lang="en-US" dirty="0" err="1" smtClean="0"/>
              <a:t>joe.html</a:t>
            </a:r>
            <a:r>
              <a:rPr lang="en-US" dirty="0" smtClean="0"/>
              <a:t>”&gt;Joe&lt;/a&gt;</a:t>
            </a:r>
          </a:p>
          <a:p>
            <a:r>
              <a:rPr lang="en-US" dirty="0" smtClean="0"/>
              <a:t>&lt;a </a:t>
            </a:r>
            <a:r>
              <a:rPr lang="en-US" dirty="0" err="1" smtClean="0"/>
              <a:t>href</a:t>
            </a:r>
            <a:r>
              <a:rPr lang="en-US" dirty="0" smtClean="0"/>
              <a:t>=“staff/</a:t>
            </a:r>
            <a:r>
              <a:rPr lang="en-US" dirty="0" err="1" smtClean="0"/>
              <a:t>jane.html</a:t>
            </a:r>
            <a:r>
              <a:rPr lang="en-US" dirty="0" smtClean="0"/>
              <a:t>”&gt;Jane&lt;/a&gt;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 files in parent folder</a:t>
            </a:r>
            <a:endParaRPr lang="en-US" dirty="0"/>
          </a:p>
        </p:txBody>
      </p:sp>
      <p:sp>
        <p:nvSpPr>
          <p:cNvPr id="5" name="Snip and Round Single Corner Rectangle 4"/>
          <p:cNvSpPr/>
          <p:nvPr/>
        </p:nvSpPr>
        <p:spPr>
          <a:xfrm>
            <a:off x="962574" y="1778000"/>
            <a:ext cx="4403559" cy="1283368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nip and Round Single Corner Rectangle 5"/>
          <p:cNvSpPr/>
          <p:nvPr/>
        </p:nvSpPr>
        <p:spPr>
          <a:xfrm>
            <a:off x="758032" y="4085935"/>
            <a:ext cx="3537284" cy="1751264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927724" y="1844847"/>
            <a:ext cx="57484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/</a:t>
            </a:r>
            <a:endParaRPr lang="en-US" sz="3200" dirty="0"/>
          </a:p>
        </p:txBody>
      </p:sp>
      <p:sp>
        <p:nvSpPr>
          <p:cNvPr id="10" name="Folded Corner 9"/>
          <p:cNvSpPr/>
          <p:nvPr/>
        </p:nvSpPr>
        <p:spPr>
          <a:xfrm>
            <a:off x="3823411" y="1965159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lded Corner 12"/>
          <p:cNvSpPr/>
          <p:nvPr/>
        </p:nvSpPr>
        <p:spPr>
          <a:xfrm>
            <a:off x="1208551" y="4146093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lded Corner 13"/>
          <p:cNvSpPr/>
          <p:nvPr/>
        </p:nvSpPr>
        <p:spPr>
          <a:xfrm>
            <a:off x="2259303" y="4740986"/>
            <a:ext cx="5761750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5" idx="1"/>
            <a:endCxn id="6" idx="3"/>
          </p:cNvCxnSpPr>
          <p:nvPr/>
        </p:nvCxnSpPr>
        <p:spPr>
          <a:xfrm flipH="1">
            <a:off x="2526674" y="3061368"/>
            <a:ext cx="637680" cy="10245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90251" y="2165679"/>
            <a:ext cx="1336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</a:t>
            </a:r>
            <a:r>
              <a:rPr lang="en-US" dirty="0" err="1" smtClean="0"/>
              <a:t>ndex.html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302127" y="4266408"/>
            <a:ext cx="122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joe.html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379621" y="4974936"/>
            <a:ext cx="1122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</a:t>
            </a:r>
            <a:r>
              <a:rPr lang="en-US" dirty="0" err="1" smtClean="0"/>
              <a:t>ane.html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2927724" y="4264526"/>
            <a:ext cx="136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staff</a:t>
            </a:r>
            <a:endParaRPr lang="en-US" dirty="0"/>
          </a:p>
        </p:txBody>
      </p:sp>
      <p:sp>
        <p:nvSpPr>
          <p:cNvPr id="4" name="5-Point Star 3"/>
          <p:cNvSpPr/>
          <p:nvPr/>
        </p:nvSpPr>
        <p:spPr>
          <a:xfrm>
            <a:off x="962574" y="4903110"/>
            <a:ext cx="1122948" cy="882316"/>
          </a:xfrm>
          <a:prstGeom prst="star5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366133" y="4961567"/>
            <a:ext cx="1652288" cy="382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../</a:t>
            </a:r>
            <a:r>
              <a:rPr lang="en-US" dirty="0" err="1" smtClean="0"/>
              <a:t>joe.html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45789" y="5652533"/>
            <a:ext cx="3475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&lt;a </a:t>
            </a:r>
            <a:r>
              <a:rPr lang="en-US" dirty="0" err="1" smtClean="0"/>
              <a:t>href</a:t>
            </a:r>
            <a:r>
              <a:rPr lang="en-US" dirty="0" smtClean="0"/>
              <a:t>=“../</a:t>
            </a:r>
            <a:r>
              <a:rPr lang="en-US" dirty="0" err="1" smtClean="0"/>
              <a:t>index.html</a:t>
            </a:r>
            <a:r>
              <a:rPr lang="en-US" dirty="0" smtClean="0"/>
              <a:t>”&gt;Home&lt;/a&gt;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035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#1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47" y="1828800"/>
            <a:ext cx="5257800" cy="2692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02947" y="1991895"/>
            <a:ext cx="248385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Working file = </a:t>
            </a:r>
            <a:r>
              <a:rPr lang="en-US" dirty="0" err="1" smtClean="0"/>
              <a:t>main.html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10421" y="2740526"/>
            <a:ext cx="1978526" cy="304698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/>
              <a:t>Write relative reference for a link to </a:t>
            </a:r>
            <a:r>
              <a:rPr lang="en-US" sz="3200" dirty="0" err="1" smtClean="0"/>
              <a:t>inlist.html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614947" y="5133474"/>
            <a:ext cx="542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&lt;a </a:t>
            </a:r>
            <a:r>
              <a:rPr lang="en-US" sz="2400" dirty="0" err="1" smtClean="0"/>
              <a:t>href</a:t>
            </a:r>
            <a:r>
              <a:rPr lang="en-US" sz="2400" dirty="0" smtClean="0"/>
              <a:t>=“</a:t>
            </a:r>
            <a:r>
              <a:rPr lang="en-US" sz="2400" dirty="0" err="1" smtClean="0"/>
              <a:t>inlist.html</a:t>
            </a:r>
            <a:r>
              <a:rPr lang="en-US" sz="2400" dirty="0" smtClean="0"/>
              <a:t>”&gt; the </a:t>
            </a:r>
            <a:r>
              <a:rPr lang="en-US" sz="2400" dirty="0" err="1" smtClean="0"/>
              <a:t>inlist</a:t>
            </a:r>
            <a:r>
              <a:rPr lang="en-US" sz="2400" dirty="0" smtClean="0"/>
              <a:t> file&lt;/a&gt;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7147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#2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890" y="1227221"/>
            <a:ext cx="5257800" cy="2692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37847" y="1345564"/>
            <a:ext cx="2483853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Working file = </a:t>
            </a:r>
            <a:r>
              <a:rPr lang="en-US" dirty="0" err="1" smtClean="0"/>
              <a:t>screens.html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416842" y="2299369"/>
            <a:ext cx="1978526" cy="304698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/>
              <a:t>Write relative reference for a link to </a:t>
            </a:r>
            <a:r>
              <a:rPr lang="en-US" sz="3200" dirty="0" err="1" smtClean="0"/>
              <a:t>oscar.jpg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614947" y="5133474"/>
            <a:ext cx="5422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&lt;a </a:t>
            </a:r>
            <a:r>
              <a:rPr lang="en-US" sz="2400" dirty="0" err="1" smtClean="0"/>
              <a:t>href</a:t>
            </a:r>
            <a:r>
              <a:rPr lang="en-US" sz="2400" dirty="0" smtClean="0"/>
              <a:t>=“images/</a:t>
            </a:r>
            <a:r>
              <a:rPr lang="en-US" sz="2400" dirty="0" err="1" smtClean="0"/>
              <a:t>oscar.jpg</a:t>
            </a:r>
            <a:r>
              <a:rPr lang="en-US" sz="2400" dirty="0" smtClean="0"/>
              <a:t>”&gt; the </a:t>
            </a:r>
            <a:r>
              <a:rPr lang="en-US" sz="2400" dirty="0" err="1" smtClean="0"/>
              <a:t>oscar</a:t>
            </a:r>
            <a:r>
              <a:rPr lang="en-US" sz="2400" dirty="0" smtClean="0"/>
              <a:t> image&lt;/a&gt;</a:t>
            </a:r>
            <a:endParaRPr lang="en-US" sz="2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290" y="2740526"/>
            <a:ext cx="2692400" cy="18161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1657684" y="2740526"/>
            <a:ext cx="1246606" cy="521369"/>
          </a:xfrm>
          <a:prstGeom prst="straightConnector1">
            <a:avLst/>
          </a:prstGeom>
          <a:ln w="762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08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42" y="967874"/>
            <a:ext cx="6756400" cy="4165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4322"/>
            <a:ext cx="8229600" cy="813552"/>
          </a:xfrm>
        </p:spPr>
        <p:txBody>
          <a:bodyPr/>
          <a:lstStyle/>
          <a:p>
            <a:r>
              <a:rPr lang="en-US" dirty="0" smtClean="0"/>
              <a:t>Challenge #3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202947" y="1361088"/>
            <a:ext cx="2483853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Working file = </a:t>
            </a:r>
            <a:r>
              <a:rPr lang="en-US" dirty="0" err="1" smtClean="0"/>
              <a:t>myindex.html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02946" y="2339474"/>
            <a:ext cx="2483853" cy="255454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/>
              <a:t>Write relative reference for a link to </a:t>
            </a:r>
            <a:r>
              <a:rPr lang="en-US" sz="3200" dirty="0" err="1" smtClean="0"/>
              <a:t>myindex.html</a:t>
            </a:r>
            <a:r>
              <a:rPr lang="en-US" sz="3200" dirty="0" smtClean="0"/>
              <a:t> in </a:t>
            </a:r>
            <a:r>
              <a:rPr lang="en-US" sz="3200" dirty="0" err="1" smtClean="0"/>
              <a:t>refdev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614946" y="5556681"/>
            <a:ext cx="7259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&lt;a </a:t>
            </a:r>
            <a:r>
              <a:rPr lang="en-US" sz="2400" dirty="0" err="1" smtClean="0"/>
              <a:t>href</a:t>
            </a:r>
            <a:r>
              <a:rPr lang="en-US" sz="2400" dirty="0" smtClean="0"/>
              <a:t>=“../</a:t>
            </a:r>
            <a:r>
              <a:rPr lang="en-US" sz="2400" dirty="0" err="1" smtClean="0"/>
              <a:t>myindex.html</a:t>
            </a:r>
            <a:r>
              <a:rPr lang="en-US" sz="2400" dirty="0" smtClean="0"/>
              <a:t>”&gt; parent homepage&lt;/a&gt;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04108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63474" y="3367901"/>
            <a:ext cx="1657684" cy="387684"/>
          </a:xfrm>
          <a:prstGeom prst="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002631" y="3355475"/>
            <a:ext cx="71387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&lt;a </a:t>
            </a:r>
            <a:r>
              <a:rPr lang="en-US" sz="2000" dirty="0" err="1" smtClean="0"/>
              <a:t>href</a:t>
            </a:r>
            <a:r>
              <a:rPr lang="en-US" sz="2000" dirty="0" smtClean="0"/>
              <a:t>=</a:t>
            </a:r>
            <a:r>
              <a:rPr lang="en-US" sz="2000" dirty="0" smtClean="0">
                <a:hlinkClick r:id="rId2"/>
              </a:rPr>
              <a:t>“http://bcit.ca</a:t>
            </a:r>
            <a:r>
              <a:rPr lang="en-US" sz="2000" dirty="0" smtClean="0"/>
              <a:t>” target=“_blank”&gt;BCIT Homepage&lt;/a&gt;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Launching New Window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16526" y="1431007"/>
            <a:ext cx="6604000" cy="1200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By default new pages load into the current window. To force them to load into a new window * use the target attribute.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235246" y="4377405"/>
            <a:ext cx="6604000" cy="1200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Typically, new windows are opened for external sites, while internal (relative reference) links load in same window.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443789" y="6323263"/>
            <a:ext cx="6395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* Or tab, depending on user </a:t>
            </a:r>
            <a:r>
              <a:rPr lang="en-US" i="1" dirty="0" err="1" smtClean="0"/>
              <a:t>config</a:t>
            </a:r>
            <a:r>
              <a:rPr lang="en-US" i="1" dirty="0" smtClean="0"/>
              <a:t> of the browser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79459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850249" y="3800951"/>
            <a:ext cx="3310017" cy="1881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44897" y="3514871"/>
            <a:ext cx="3310017" cy="1881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26177" y="3228791"/>
            <a:ext cx="3310017" cy="1881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20825" y="2969447"/>
            <a:ext cx="3310017" cy="1881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15473" y="2710103"/>
            <a:ext cx="3310017" cy="1881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12809" y="2437391"/>
            <a:ext cx="3310017" cy="1881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07457" y="2191415"/>
            <a:ext cx="3310017" cy="1881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02105" y="1785023"/>
            <a:ext cx="3315369" cy="3539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Trouble Makers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002632" y="1785023"/>
            <a:ext cx="371642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tlc-ln05:~ lyndaw$ </a:t>
            </a:r>
            <a:r>
              <a:rPr lang="en-US" dirty="0" err="1"/>
              <a:t>pwd</a:t>
            </a:r>
            <a:endParaRPr lang="en-US" dirty="0"/>
          </a:p>
          <a:p>
            <a:r>
              <a:rPr lang="en-US" dirty="0"/>
              <a:t>/Users/lyndaw</a:t>
            </a:r>
          </a:p>
          <a:p>
            <a:r>
              <a:rPr lang="en-US" dirty="0"/>
              <a:t>tlc-ln05:~ lyndaw$ cd Desktop</a:t>
            </a:r>
          </a:p>
          <a:p>
            <a:r>
              <a:rPr lang="en-US" dirty="0"/>
              <a:t>tlc-ln05:Desktop lyndaw$ </a:t>
            </a:r>
            <a:r>
              <a:rPr lang="en-US" dirty="0" err="1"/>
              <a:t>pwd</a:t>
            </a:r>
            <a:endParaRPr lang="en-US" dirty="0"/>
          </a:p>
          <a:p>
            <a:r>
              <a:rPr lang="en-US" dirty="0"/>
              <a:t>/Users/lyndaw/Desktop</a:t>
            </a:r>
          </a:p>
          <a:p>
            <a:r>
              <a:rPr lang="en-US" dirty="0"/>
              <a:t>tlc-ln05:Desktop lyndaw$ cd ..</a:t>
            </a:r>
          </a:p>
          <a:p>
            <a:r>
              <a:rPr lang="en-US" dirty="0"/>
              <a:t>tlc-ln05:~ lyndaw$ </a:t>
            </a:r>
            <a:r>
              <a:rPr lang="en-US" dirty="0" err="1" smtClean="0"/>
              <a:t>pwd</a:t>
            </a:r>
            <a:endParaRPr lang="en-US" dirty="0" smtClean="0"/>
          </a:p>
          <a:p>
            <a:r>
              <a:rPr lang="en-US" dirty="0" smtClean="0"/>
              <a:t>/Users/lyndaw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58632" y="1763632"/>
            <a:ext cx="3957052" cy="1200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4800" dirty="0" smtClean="0"/>
              <a:t>.. </a:t>
            </a:r>
            <a:r>
              <a:rPr lang="en-US" sz="2400" dirty="0" smtClean="0"/>
              <a:t>means “parent folder”</a:t>
            </a:r>
          </a:p>
          <a:p>
            <a:r>
              <a:rPr lang="en-US" sz="2400" dirty="0"/>
              <a:t>o</a:t>
            </a:r>
            <a:r>
              <a:rPr lang="en-US" sz="2400" dirty="0" smtClean="0"/>
              <a:t>n </a:t>
            </a:r>
            <a:r>
              <a:rPr lang="en-US" sz="2400" dirty="0" err="1" smtClean="0"/>
              <a:t>unix</a:t>
            </a:r>
            <a:r>
              <a:rPr lang="en-US" sz="2400" dirty="0" smtClean="0"/>
              <a:t> command line  </a:t>
            </a:r>
            <a:endParaRPr 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4505156" y="4255505"/>
            <a:ext cx="3957052" cy="8309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Experiment with Windows command line to get the idea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495945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3" grpId="0" animBg="1"/>
      <p:bldP spid="13" grpId="1" animBg="1"/>
      <p:bldP spid="12" grpId="0" animBg="1"/>
      <p:bldP spid="12" grpId="1" animBg="1"/>
      <p:bldP spid="11" grpId="0" animBg="1"/>
      <p:bldP spid="11" grpId="1" animBg="1"/>
      <p:bldP spid="10" grpId="0" animBg="1"/>
      <p:bldP spid="10" grpId="1" animBg="1"/>
      <p:bldP spid="9" grpId="0" animBg="1"/>
      <p:bldP spid="9" grpId="1" animBg="1"/>
      <p:bldP spid="6" grpId="0" animBg="1"/>
      <p:bldP spid="6" grpId="1" animBg="1"/>
      <p:bldP spid="5" grpId="0" animBg="1"/>
      <p:bldP spid="5" grpId="1" animBg="1"/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7065196" y="2505245"/>
            <a:ext cx="275437" cy="4295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71857" y="2505245"/>
            <a:ext cx="221920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657457" y="2505245"/>
            <a:ext cx="221920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809901" y="2523965"/>
            <a:ext cx="216622" cy="41085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88033" y="2505245"/>
            <a:ext cx="275437" cy="42957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804737" y="2473157"/>
            <a:ext cx="521368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256629" y="2473157"/>
            <a:ext cx="6390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http://</a:t>
            </a:r>
            <a:r>
              <a:rPr lang="en-US" sz="2400" dirty="0" err="1" smtClean="0"/>
              <a:t>bcitcomp.ca</a:t>
            </a:r>
            <a:r>
              <a:rPr lang="en-US" sz="2400" dirty="0" smtClean="0"/>
              <a:t>/students/</a:t>
            </a:r>
            <a:r>
              <a:rPr lang="en-US" sz="2400" dirty="0" err="1" smtClean="0"/>
              <a:t>lynda</a:t>
            </a:r>
            <a:r>
              <a:rPr lang="en-US" sz="2400" dirty="0" smtClean="0"/>
              <a:t>/</a:t>
            </a:r>
            <a:r>
              <a:rPr lang="en-US" sz="2400" dirty="0" err="1" smtClean="0"/>
              <a:t>refdev</a:t>
            </a:r>
            <a:r>
              <a:rPr lang="en-US" sz="2400" dirty="0" smtClean="0"/>
              <a:t>/bits/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Trouble Makers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56629" y="1684421"/>
            <a:ext cx="6550527" cy="46166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overloading of meaning of / in file nomenclature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470526" y="3542632"/>
            <a:ext cx="5721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  //’s after http are constants required for protocol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75878" y="3975760"/>
            <a:ext cx="5721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  / as FIRST character of PATH means “ROOT”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481230" y="4408888"/>
            <a:ext cx="6165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3.   Remaining /’s are delimiters separating </a:t>
            </a:r>
            <a:r>
              <a:rPr lang="en-US" dirty="0" err="1" smtClean="0"/>
              <a:t>dirs</a:t>
            </a:r>
            <a:r>
              <a:rPr lang="en-US" dirty="0" smtClean="0"/>
              <a:t> in the PATH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470526" y="4810469"/>
            <a:ext cx="5721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dirty="0" smtClean="0"/>
              <a:t>.   Last / comes between end of PATH and name of  file *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804737" y="6082632"/>
            <a:ext cx="5535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</a:t>
            </a:r>
            <a:r>
              <a:rPr lang="en-US" i="1" dirty="0" smtClean="0"/>
              <a:t>If no filename given, </a:t>
            </a:r>
            <a:r>
              <a:rPr lang="en-US" i="1" dirty="0" err="1" smtClean="0"/>
              <a:t>index.html</a:t>
            </a:r>
            <a:r>
              <a:rPr lang="en-US" i="1" dirty="0" smtClean="0"/>
              <a:t> is default. Or directory listing will appear IF server is configured to allow this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85583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3" grpId="0" animBg="1"/>
      <p:bldP spid="12" grpId="0" animBg="1"/>
      <p:bldP spid="9" grpId="0" animBg="1"/>
      <p:bldP spid="7" grpId="0" animBg="1"/>
      <p:bldP spid="5" grpId="0" animBg="1"/>
      <p:bldP spid="6" grpId="0"/>
      <p:bldP spid="8" grpId="0"/>
      <p:bldP spid="11" grpId="0"/>
      <p:bldP spid="16" grpId="0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8196"/>
            <a:ext cx="9237579" cy="69061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Trouble Makers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290" y="6059238"/>
            <a:ext cx="1237248" cy="6421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09368" y="6059238"/>
            <a:ext cx="1620922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Root image courtesy of 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1474" y="4592507"/>
            <a:ext cx="3569369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Within your own website, use relative references. NO RELATIVE REFERENCE STARTS WITH ROOT!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53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ink-symbol-300px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BEBEBE"/>
              </a:clrFrom>
              <a:clrTo>
                <a:srgbClr val="BEBEBE">
                  <a:alpha val="0"/>
                </a:srgbClr>
              </a:clrTo>
            </a:clrChange>
            <a:lum bright="70000" contrast="-70000"/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2382">
            <a:off x="3592526" y="3602487"/>
            <a:ext cx="1945532" cy="674451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  <a:scene3d>
            <a:camera prst="isometricOffAxis2Left"/>
            <a:lightRig rig="threePt" dir="t"/>
          </a:scene3d>
        </p:spPr>
      </p:pic>
      <p:pic>
        <p:nvPicPr>
          <p:cNvPr id="5" name="Picture 4" descr="link-symbol-300px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BEBEBE"/>
              </a:clrFrom>
              <a:clrTo>
                <a:srgbClr val="BEBEBE">
                  <a:alpha val="0"/>
                </a:srgbClr>
              </a:clrTo>
            </a:clrChange>
            <a:lum bright="70000" contrast="-70000"/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821786">
            <a:off x="4694084" y="2502253"/>
            <a:ext cx="1945532" cy="674451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  <a:scene3d>
            <a:camera prst="isometricOffAxis2Left"/>
            <a:lightRig rig="threePt" dir="t"/>
          </a:scene3d>
        </p:spPr>
      </p:pic>
      <p:pic>
        <p:nvPicPr>
          <p:cNvPr id="6" name="Picture 5" descr="link-symbol-300px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BEBEBE"/>
              </a:clrFrom>
              <a:clrTo>
                <a:srgbClr val="BEBEBE">
                  <a:alpha val="0"/>
                </a:srgbClr>
              </a:clrTo>
            </a:clrChange>
            <a:lum bright="70000" contrast="-70000"/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2382">
            <a:off x="6004188" y="1498624"/>
            <a:ext cx="1945532" cy="674451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  <a:scene3d>
            <a:camera prst="isometricOffAxis2Left"/>
            <a:lightRig rig="threePt" dir="t"/>
          </a:scene3d>
        </p:spPr>
      </p:pic>
      <p:pic>
        <p:nvPicPr>
          <p:cNvPr id="7" name="Picture 6" descr="link-symbol-300px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BEBEBE"/>
              </a:clrFrom>
              <a:clrTo>
                <a:srgbClr val="BEBEBE">
                  <a:alpha val="0"/>
                </a:srgbClr>
              </a:clrTo>
            </a:clrChange>
            <a:lum bright="70000" contrast="-70000"/>
            <a:alphaModFix amt="1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288836">
            <a:off x="2466905" y="4712391"/>
            <a:ext cx="1945532" cy="674451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  <a:scene3d>
            <a:camera prst="isometricOffAxis2Left"/>
            <a:lightRig rig="threePt" dir="t"/>
          </a:scene3d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anchor tags to link to external sites.</a:t>
            </a:r>
          </a:p>
          <a:p>
            <a:r>
              <a:rPr lang="en-US" dirty="0" smtClean="0"/>
              <a:t>Write relative references for links within a web site.</a:t>
            </a:r>
          </a:p>
          <a:p>
            <a:r>
              <a:rPr lang="en-US" dirty="0" smtClean="0"/>
              <a:t>Control whether link opens in new window or loads into current window.</a:t>
            </a:r>
          </a:p>
          <a:p>
            <a:r>
              <a:rPr lang="en-US" dirty="0" smtClean="0"/>
              <a:t>Identify parent/child relationships among folders (aka directories) and use them to construct relative URLs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1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#1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68211" y="1991895"/>
            <a:ext cx="301858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Working file = </a:t>
            </a:r>
            <a:r>
              <a:rPr lang="en-US" dirty="0" err="1" smtClean="0"/>
              <a:t>boots.html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10421" y="2740526"/>
            <a:ext cx="1978526" cy="304698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/>
              <a:t>Write relative reference for a link to </a:t>
            </a:r>
            <a:r>
              <a:rPr lang="en-US" sz="3200" dirty="0" err="1" smtClean="0"/>
              <a:t>index.html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614947" y="5133474"/>
            <a:ext cx="542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&lt;a </a:t>
            </a:r>
            <a:r>
              <a:rPr lang="en-US" sz="2400" dirty="0" err="1" smtClean="0"/>
              <a:t>href</a:t>
            </a:r>
            <a:r>
              <a:rPr lang="en-US" sz="2400" dirty="0" smtClean="0"/>
              <a:t>=“../</a:t>
            </a:r>
            <a:r>
              <a:rPr lang="en-US" sz="2400" dirty="0" err="1" smtClean="0"/>
              <a:t>index.html</a:t>
            </a:r>
            <a:r>
              <a:rPr lang="en-US" sz="2400" dirty="0" smtClean="0"/>
              <a:t>”&gt; the </a:t>
            </a:r>
            <a:r>
              <a:rPr lang="en-US" sz="2400" dirty="0" err="1" smtClean="0"/>
              <a:t>inlist</a:t>
            </a:r>
            <a:r>
              <a:rPr lang="en-US" sz="2400" dirty="0" smtClean="0"/>
              <a:t> file&lt;/a&gt;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614947" y="1711158"/>
            <a:ext cx="517357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GIVEN THE FOLLOWING FILE STRUCTURE:</a:t>
            </a:r>
          </a:p>
          <a:p>
            <a:endParaRPr lang="en-US" dirty="0" smtClean="0"/>
          </a:p>
          <a:p>
            <a:r>
              <a:rPr lang="en-US" sz="3200" dirty="0" smtClean="0"/>
              <a:t>/</a:t>
            </a:r>
            <a:r>
              <a:rPr lang="en-US" sz="3200" dirty="0" err="1" smtClean="0"/>
              <a:t>index.html</a:t>
            </a:r>
            <a:endParaRPr lang="en-US" sz="3200" dirty="0" smtClean="0"/>
          </a:p>
          <a:p>
            <a:r>
              <a:rPr lang="en-US" sz="3200" dirty="0" smtClean="0"/>
              <a:t>/catalog/</a:t>
            </a:r>
            <a:r>
              <a:rPr lang="en-US" sz="3200" dirty="0" err="1" smtClean="0"/>
              <a:t>boots.html</a:t>
            </a:r>
            <a:endParaRPr lang="en-US" sz="3200" dirty="0" smtClean="0"/>
          </a:p>
          <a:p>
            <a:r>
              <a:rPr lang="en-US" sz="3200" dirty="0" smtClean="0"/>
              <a:t>/services/</a:t>
            </a:r>
            <a:r>
              <a:rPr lang="en-US" sz="3200" dirty="0" err="1" smtClean="0"/>
              <a:t>hour.html</a:t>
            </a:r>
            <a:endParaRPr lang="en-US" sz="3200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922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#2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68211" y="1991895"/>
            <a:ext cx="301858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Working file = </a:t>
            </a:r>
            <a:r>
              <a:rPr lang="en-US" dirty="0" err="1" smtClean="0"/>
              <a:t>index.html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10421" y="2740526"/>
            <a:ext cx="1978526" cy="304698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/>
              <a:t>Write relative reference for a link to </a:t>
            </a:r>
            <a:r>
              <a:rPr lang="en-US" sz="3200" dirty="0" err="1" smtClean="0"/>
              <a:t>hour.html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614947" y="5133474"/>
            <a:ext cx="5422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&lt;a </a:t>
            </a:r>
            <a:r>
              <a:rPr lang="en-US" sz="2400" dirty="0" err="1" smtClean="0"/>
              <a:t>href</a:t>
            </a:r>
            <a:r>
              <a:rPr lang="en-US" sz="2400" dirty="0" smtClean="0"/>
              <a:t>=“services/</a:t>
            </a:r>
            <a:r>
              <a:rPr lang="en-US" sz="2400" dirty="0" err="1" smtClean="0"/>
              <a:t>hour.html</a:t>
            </a:r>
            <a:r>
              <a:rPr lang="en-US" sz="2400" dirty="0" smtClean="0"/>
              <a:t>”&gt; the </a:t>
            </a:r>
            <a:r>
              <a:rPr lang="en-US" sz="2400" dirty="0" err="1" smtClean="0"/>
              <a:t>inlist</a:t>
            </a:r>
            <a:r>
              <a:rPr lang="en-US" sz="2400" dirty="0" smtClean="0"/>
              <a:t> file&lt;/a&gt;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614947" y="1711158"/>
            <a:ext cx="517357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GIVEN THE FOLLOWING FILE STRUCTURE:</a:t>
            </a:r>
          </a:p>
          <a:p>
            <a:endParaRPr lang="en-US" dirty="0" smtClean="0"/>
          </a:p>
          <a:p>
            <a:r>
              <a:rPr lang="en-US" sz="3200" dirty="0" smtClean="0"/>
              <a:t>/</a:t>
            </a:r>
            <a:r>
              <a:rPr lang="en-US" sz="3200" dirty="0" err="1" smtClean="0"/>
              <a:t>index.html</a:t>
            </a:r>
            <a:endParaRPr lang="en-US" sz="3200" dirty="0" smtClean="0"/>
          </a:p>
          <a:p>
            <a:r>
              <a:rPr lang="en-US" sz="3200" dirty="0" smtClean="0"/>
              <a:t>/catalog/</a:t>
            </a:r>
            <a:r>
              <a:rPr lang="en-US" sz="3200" dirty="0" err="1" smtClean="0"/>
              <a:t>boots.html</a:t>
            </a:r>
            <a:endParaRPr lang="en-US" sz="3200" dirty="0" smtClean="0"/>
          </a:p>
          <a:p>
            <a:r>
              <a:rPr lang="en-US" sz="3200" dirty="0" smtClean="0"/>
              <a:t>/services/</a:t>
            </a:r>
            <a:r>
              <a:rPr lang="en-US" sz="3200" dirty="0" err="1" smtClean="0"/>
              <a:t>hour.html</a:t>
            </a:r>
            <a:endParaRPr lang="en-US" sz="3200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504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#3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68211" y="1991895"/>
            <a:ext cx="3018589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Working file = </a:t>
            </a:r>
            <a:r>
              <a:rPr lang="en-US" dirty="0" err="1" smtClean="0"/>
              <a:t>hour.html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10420" y="2620211"/>
            <a:ext cx="2176379" cy="2554545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200" dirty="0" smtClean="0"/>
              <a:t>Write relative reference for a link to </a:t>
            </a:r>
            <a:r>
              <a:rPr lang="en-US" sz="3200" dirty="0" err="1" smtClean="0"/>
              <a:t>boots.html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614947" y="5133474"/>
            <a:ext cx="5422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&lt;a </a:t>
            </a:r>
            <a:r>
              <a:rPr lang="en-US" sz="2400" dirty="0" err="1" smtClean="0"/>
              <a:t>href</a:t>
            </a:r>
            <a:r>
              <a:rPr lang="en-US" sz="2400" dirty="0" smtClean="0"/>
              <a:t>=“../catalog/</a:t>
            </a:r>
            <a:r>
              <a:rPr lang="en-US" sz="2400" dirty="0" err="1" smtClean="0"/>
              <a:t>boots.html</a:t>
            </a:r>
            <a:r>
              <a:rPr lang="en-US" sz="2400" dirty="0" smtClean="0"/>
              <a:t>”&gt; the </a:t>
            </a:r>
            <a:r>
              <a:rPr lang="en-US" sz="2400" dirty="0" err="1" smtClean="0"/>
              <a:t>inlist</a:t>
            </a:r>
            <a:r>
              <a:rPr lang="en-US" sz="2400" dirty="0" smtClean="0"/>
              <a:t> file&lt;/a&gt;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614947" y="1711158"/>
            <a:ext cx="517357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GIVEN THE FOLLOWING FILE STRUCTURE:</a:t>
            </a:r>
          </a:p>
          <a:p>
            <a:endParaRPr lang="en-US" dirty="0" smtClean="0"/>
          </a:p>
          <a:p>
            <a:r>
              <a:rPr lang="en-US" sz="3200" dirty="0" smtClean="0"/>
              <a:t>/</a:t>
            </a:r>
            <a:r>
              <a:rPr lang="en-US" sz="3200" dirty="0" err="1" smtClean="0"/>
              <a:t>index.html</a:t>
            </a:r>
            <a:endParaRPr lang="en-US" sz="3200" dirty="0" smtClean="0"/>
          </a:p>
          <a:p>
            <a:r>
              <a:rPr lang="en-US" sz="3200" dirty="0" smtClean="0"/>
              <a:t>/catalog/</a:t>
            </a:r>
            <a:r>
              <a:rPr lang="en-US" sz="3200" dirty="0" err="1" smtClean="0"/>
              <a:t>boots.html</a:t>
            </a:r>
            <a:endParaRPr lang="en-US" sz="3200" dirty="0" smtClean="0"/>
          </a:p>
          <a:p>
            <a:r>
              <a:rPr lang="en-US" sz="3200" dirty="0" smtClean="0"/>
              <a:t>/services/</a:t>
            </a:r>
            <a:r>
              <a:rPr lang="en-US" sz="3200" dirty="0" err="1" smtClean="0"/>
              <a:t>hour.html</a:t>
            </a:r>
            <a:endParaRPr lang="en-US" sz="3200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607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Sites are Made of Files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1534695"/>
            <a:ext cx="6832600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679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Files Exist in Directories*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04211" y="6256421"/>
            <a:ext cx="6176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/>
              <a:t>Aka as “folders” in most user interface displays</a:t>
            </a:r>
            <a:endParaRPr lang="en-US" i="1" dirty="0"/>
          </a:p>
        </p:txBody>
      </p:sp>
      <p:sp>
        <p:nvSpPr>
          <p:cNvPr id="5" name="Snip and Round Single Corner Rectangle 4"/>
          <p:cNvSpPr/>
          <p:nvPr/>
        </p:nvSpPr>
        <p:spPr>
          <a:xfrm>
            <a:off x="2473158" y="1778000"/>
            <a:ext cx="4403559" cy="1283368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nip and Round Single Corner Rectangle 5"/>
          <p:cNvSpPr/>
          <p:nvPr/>
        </p:nvSpPr>
        <p:spPr>
          <a:xfrm>
            <a:off x="2108200" y="4085935"/>
            <a:ext cx="3537284" cy="1751264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77892" y="1844847"/>
            <a:ext cx="57484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/</a:t>
            </a:r>
            <a:endParaRPr lang="en-US" sz="3200" dirty="0"/>
          </a:p>
        </p:txBody>
      </p:sp>
      <p:sp>
        <p:nvSpPr>
          <p:cNvPr id="10" name="Folded Corner 9"/>
          <p:cNvSpPr/>
          <p:nvPr/>
        </p:nvSpPr>
        <p:spPr>
          <a:xfrm>
            <a:off x="5173579" y="1965159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lded Corner 12"/>
          <p:cNvSpPr/>
          <p:nvPr/>
        </p:nvSpPr>
        <p:spPr>
          <a:xfrm>
            <a:off x="2558719" y="4146093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lded Corner 13"/>
          <p:cNvSpPr/>
          <p:nvPr/>
        </p:nvSpPr>
        <p:spPr>
          <a:xfrm>
            <a:off x="3609471" y="4740986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5" idx="1"/>
            <a:endCxn id="6" idx="3"/>
          </p:cNvCxnSpPr>
          <p:nvPr/>
        </p:nvCxnSpPr>
        <p:spPr>
          <a:xfrm flipH="1">
            <a:off x="3876842" y="3061368"/>
            <a:ext cx="798096" cy="10245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240419" y="2165679"/>
            <a:ext cx="1336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</a:t>
            </a:r>
            <a:r>
              <a:rPr lang="en-US" dirty="0" err="1" smtClean="0"/>
              <a:t>ndex.html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652295" y="4266408"/>
            <a:ext cx="122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joe.html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729789" y="4974936"/>
            <a:ext cx="1122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</a:t>
            </a:r>
            <a:r>
              <a:rPr lang="en-US" dirty="0" err="1" smtClean="0"/>
              <a:t>ane.html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4277892" y="4264526"/>
            <a:ext cx="136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238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Links with Anchor Tag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19" y="2341826"/>
            <a:ext cx="3805818" cy="32264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2606" y="1759283"/>
            <a:ext cx="2714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 server </a:t>
            </a:r>
            <a:r>
              <a:rPr lang="en-US" b="1" dirty="0" err="1" smtClean="0"/>
              <a:t>my.domain.ca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3970417" y="2341827"/>
            <a:ext cx="48500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&lt;a </a:t>
            </a:r>
            <a:r>
              <a:rPr lang="en-US" sz="2000" dirty="0" err="1" smtClean="0"/>
              <a:t>href</a:t>
            </a:r>
            <a:r>
              <a:rPr lang="en-US" sz="2000" dirty="0" smtClean="0"/>
              <a:t>=“http://</a:t>
            </a:r>
            <a:r>
              <a:rPr lang="en-US" sz="2000" dirty="0" err="1" smtClean="0"/>
              <a:t>my.domain.ca</a:t>
            </a:r>
            <a:r>
              <a:rPr lang="en-US" sz="2000" dirty="0" smtClean="0"/>
              <a:t>/</a:t>
            </a:r>
            <a:r>
              <a:rPr lang="en-US" sz="2000" dirty="0" err="1" smtClean="0"/>
              <a:t>index.html</a:t>
            </a:r>
            <a:r>
              <a:rPr lang="en-US" sz="2000" dirty="0" smtClean="0"/>
              <a:t>&gt; Home&lt;/a&gt;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3989137" y="3710754"/>
            <a:ext cx="48500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&lt;a </a:t>
            </a:r>
            <a:r>
              <a:rPr lang="en-US" sz="2000" dirty="0" err="1" smtClean="0"/>
              <a:t>href</a:t>
            </a:r>
            <a:r>
              <a:rPr lang="en-US" sz="2000" dirty="0" smtClean="0"/>
              <a:t>=“http://</a:t>
            </a:r>
            <a:r>
              <a:rPr lang="en-US" sz="2000" dirty="0" err="1" smtClean="0"/>
              <a:t>my.domain.ca</a:t>
            </a:r>
            <a:r>
              <a:rPr lang="en-US" sz="2000" dirty="0" smtClean="0"/>
              <a:t>/staff/</a:t>
            </a:r>
            <a:r>
              <a:rPr lang="en-US" sz="2000" dirty="0" err="1" smtClean="0"/>
              <a:t>joe.html</a:t>
            </a:r>
            <a:r>
              <a:rPr lang="en-US" sz="2000" dirty="0" smtClean="0"/>
              <a:t>&gt; Joe&lt;/a&gt;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3991336" y="4860438"/>
            <a:ext cx="48500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&lt;a </a:t>
            </a:r>
            <a:r>
              <a:rPr lang="en-US" sz="2000" dirty="0" err="1" smtClean="0"/>
              <a:t>href</a:t>
            </a:r>
            <a:r>
              <a:rPr lang="en-US" sz="2000" dirty="0" smtClean="0"/>
              <a:t>=“http://</a:t>
            </a:r>
            <a:r>
              <a:rPr lang="en-US" sz="2000" dirty="0" err="1" smtClean="0"/>
              <a:t>my.domain.ca</a:t>
            </a:r>
            <a:r>
              <a:rPr lang="en-US" sz="2000" dirty="0" smtClean="0"/>
              <a:t>/staff/</a:t>
            </a:r>
            <a:r>
              <a:rPr lang="en-US" sz="2000" dirty="0" err="1" smtClean="0"/>
              <a:t>jane.html</a:t>
            </a:r>
            <a:r>
              <a:rPr lang="en-US" sz="2000" dirty="0" smtClean="0"/>
              <a:t>&gt; Jane&lt;/a&gt;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6775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7708900" cy="5473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2006"/>
            <a:ext cx="8229600" cy="1143000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badi MT Condensed Extra Bold"/>
                <a:cs typeface="Abadi MT Condensed Extra Bold"/>
              </a:rPr>
              <a:t>Relative Referencing</a:t>
            </a:r>
            <a:endParaRPr lang="en-US" sz="4800" dirty="0">
              <a:solidFill>
                <a:schemeClr val="bg1"/>
              </a:solidFill>
              <a:latin typeface="Abadi MT Condensed Extra Bold"/>
              <a:cs typeface="Abadi MT Condensed Extra Bold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716421" y="4077368"/>
            <a:ext cx="320842" cy="26737"/>
          </a:xfrm>
          <a:prstGeom prst="straightConnector1">
            <a:avLst/>
          </a:prstGeom>
          <a:ln w="76200" cmpd="sng"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716421" y="2820737"/>
            <a:ext cx="441158" cy="1256631"/>
          </a:xfrm>
          <a:prstGeom prst="straightConnector1">
            <a:avLst/>
          </a:prstGeom>
          <a:ln w="76200" cmpd="sng"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910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other-And-Son-Silhouette-2-800px.png"/>
          <p:cNvPicPr>
            <a:picLocks noChangeAspect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147" y="1417638"/>
            <a:ext cx="2971084" cy="43787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Directory (i.e. folder) Families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055600171"/>
              </p:ext>
            </p:extLst>
          </p:nvPr>
        </p:nvGraphicFramePr>
        <p:xfrm>
          <a:off x="1604207" y="215899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7718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Current Directory</a:t>
            </a:r>
            <a:endParaRPr lang="en-US" dirty="0"/>
          </a:p>
        </p:txBody>
      </p:sp>
      <p:sp>
        <p:nvSpPr>
          <p:cNvPr id="5" name="Snip and Round Single Corner Rectangle 4"/>
          <p:cNvSpPr/>
          <p:nvPr/>
        </p:nvSpPr>
        <p:spPr>
          <a:xfrm>
            <a:off x="962574" y="1778000"/>
            <a:ext cx="4403559" cy="1283368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nip and Round Single Corner Rectangle 5"/>
          <p:cNvSpPr/>
          <p:nvPr/>
        </p:nvSpPr>
        <p:spPr>
          <a:xfrm>
            <a:off x="758032" y="4085935"/>
            <a:ext cx="3537284" cy="1751264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927724" y="1844847"/>
            <a:ext cx="57484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/</a:t>
            </a:r>
            <a:endParaRPr lang="en-US" sz="3200" dirty="0"/>
          </a:p>
        </p:txBody>
      </p:sp>
      <p:sp>
        <p:nvSpPr>
          <p:cNvPr id="10" name="Folded Corner 9"/>
          <p:cNvSpPr/>
          <p:nvPr/>
        </p:nvSpPr>
        <p:spPr>
          <a:xfrm>
            <a:off x="3823411" y="1965159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lded Corner 12"/>
          <p:cNvSpPr/>
          <p:nvPr/>
        </p:nvSpPr>
        <p:spPr>
          <a:xfrm>
            <a:off x="1208551" y="4146093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lded Corner 13"/>
          <p:cNvSpPr/>
          <p:nvPr/>
        </p:nvSpPr>
        <p:spPr>
          <a:xfrm>
            <a:off x="2259303" y="4740986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5" idx="1"/>
            <a:endCxn id="6" idx="3"/>
          </p:cNvCxnSpPr>
          <p:nvPr/>
        </p:nvCxnSpPr>
        <p:spPr>
          <a:xfrm flipH="1">
            <a:off x="2526674" y="3061368"/>
            <a:ext cx="637680" cy="10245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90251" y="2165679"/>
            <a:ext cx="1336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</a:t>
            </a:r>
            <a:r>
              <a:rPr lang="en-US" dirty="0" err="1" smtClean="0"/>
              <a:t>ndex.html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302127" y="4266408"/>
            <a:ext cx="122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joe.html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379621" y="4974936"/>
            <a:ext cx="1122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</a:t>
            </a:r>
            <a:r>
              <a:rPr lang="en-US" dirty="0" err="1" smtClean="0"/>
              <a:t>ane.html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2927724" y="4264526"/>
            <a:ext cx="136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staff</a:t>
            </a:r>
            <a:endParaRPr lang="en-US" dirty="0"/>
          </a:p>
        </p:txBody>
      </p:sp>
      <p:sp>
        <p:nvSpPr>
          <p:cNvPr id="4" name="5-Point Star 3"/>
          <p:cNvSpPr/>
          <p:nvPr/>
        </p:nvSpPr>
        <p:spPr>
          <a:xfrm>
            <a:off x="1302127" y="1844847"/>
            <a:ext cx="1122948" cy="882316"/>
          </a:xfrm>
          <a:prstGeom prst="star5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842000" y="1965159"/>
            <a:ext cx="25533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ROOT</a:t>
            </a:r>
          </a:p>
          <a:p>
            <a:pPr algn="ctr"/>
            <a:r>
              <a:rPr lang="en-US" sz="2400" dirty="0"/>
              <a:t>w</a:t>
            </a:r>
            <a:r>
              <a:rPr lang="en-US" sz="2400" dirty="0" smtClean="0"/>
              <a:t>ritten as </a:t>
            </a:r>
          </a:p>
          <a:p>
            <a:pPr algn="ctr"/>
            <a:r>
              <a:rPr lang="en-US" sz="48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296423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Current Directory</a:t>
            </a:r>
            <a:endParaRPr lang="en-US" dirty="0"/>
          </a:p>
        </p:txBody>
      </p:sp>
      <p:sp>
        <p:nvSpPr>
          <p:cNvPr id="5" name="Snip and Round Single Corner Rectangle 4"/>
          <p:cNvSpPr/>
          <p:nvPr/>
        </p:nvSpPr>
        <p:spPr>
          <a:xfrm>
            <a:off x="962574" y="1778000"/>
            <a:ext cx="4403559" cy="1283368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nip and Round Single Corner Rectangle 5"/>
          <p:cNvSpPr/>
          <p:nvPr/>
        </p:nvSpPr>
        <p:spPr>
          <a:xfrm>
            <a:off x="758032" y="4085935"/>
            <a:ext cx="3537284" cy="1751264"/>
          </a:xfrm>
          <a:prstGeom prst="snip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927724" y="1844847"/>
            <a:ext cx="57484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/</a:t>
            </a:r>
            <a:endParaRPr lang="en-US" sz="3200" dirty="0"/>
          </a:p>
        </p:txBody>
      </p:sp>
      <p:sp>
        <p:nvSpPr>
          <p:cNvPr id="10" name="Folded Corner 9"/>
          <p:cNvSpPr/>
          <p:nvPr/>
        </p:nvSpPr>
        <p:spPr>
          <a:xfrm>
            <a:off x="3823411" y="1965159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lded Corner 12"/>
          <p:cNvSpPr/>
          <p:nvPr/>
        </p:nvSpPr>
        <p:spPr>
          <a:xfrm>
            <a:off x="1208551" y="4146093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lded Corner 13"/>
          <p:cNvSpPr/>
          <p:nvPr/>
        </p:nvSpPr>
        <p:spPr>
          <a:xfrm>
            <a:off x="2259303" y="4740986"/>
            <a:ext cx="1336842" cy="815474"/>
          </a:xfrm>
          <a:prstGeom prst="foldedCorner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5" idx="1"/>
            <a:endCxn id="6" idx="3"/>
          </p:cNvCxnSpPr>
          <p:nvPr/>
        </p:nvCxnSpPr>
        <p:spPr>
          <a:xfrm flipH="1">
            <a:off x="2526674" y="3061368"/>
            <a:ext cx="637680" cy="102456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90251" y="2165679"/>
            <a:ext cx="1336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</a:t>
            </a:r>
            <a:r>
              <a:rPr lang="en-US" dirty="0" err="1" smtClean="0"/>
              <a:t>ndex.html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1302127" y="4266408"/>
            <a:ext cx="1224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joe.html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379621" y="4974936"/>
            <a:ext cx="1122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</a:t>
            </a:r>
            <a:r>
              <a:rPr lang="en-US" dirty="0" err="1" smtClean="0"/>
              <a:t>ane.html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2927724" y="4264526"/>
            <a:ext cx="1367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staff</a:t>
            </a:r>
            <a:endParaRPr lang="en-US" dirty="0"/>
          </a:p>
        </p:txBody>
      </p:sp>
      <p:sp>
        <p:nvSpPr>
          <p:cNvPr id="4" name="5-Point Star 3"/>
          <p:cNvSpPr/>
          <p:nvPr/>
        </p:nvSpPr>
        <p:spPr>
          <a:xfrm>
            <a:off x="962574" y="4903110"/>
            <a:ext cx="1122948" cy="882316"/>
          </a:xfrm>
          <a:prstGeom prst="star5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772526" y="3730594"/>
            <a:ext cx="3515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ROOT/staff</a:t>
            </a:r>
            <a:endParaRPr lang="en-US" sz="4800" dirty="0"/>
          </a:p>
        </p:txBody>
      </p:sp>
      <p:sp>
        <p:nvSpPr>
          <p:cNvPr id="8" name="TextBox 7"/>
          <p:cNvSpPr txBox="1"/>
          <p:nvPr/>
        </p:nvSpPr>
        <p:spPr>
          <a:xfrm>
            <a:off x="5227092" y="4903110"/>
            <a:ext cx="2574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</a:t>
            </a:r>
            <a:r>
              <a:rPr lang="en-US" dirty="0" smtClean="0"/>
              <a:t>ritten as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791246" y="5219794"/>
            <a:ext cx="35158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/staff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55535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821</Words>
  <Application>Microsoft Macintosh PowerPoint</Application>
  <PresentationFormat>On-screen Show (4:3)</PresentationFormat>
  <Paragraphs>137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Anchor Tags</vt:lpstr>
      <vt:lpstr>Outcomes</vt:lpstr>
      <vt:lpstr>Sites are Made of Files</vt:lpstr>
      <vt:lpstr>Files Exist in Directories*</vt:lpstr>
      <vt:lpstr>Make Links with Anchor Tag</vt:lpstr>
      <vt:lpstr>Relative Referencing</vt:lpstr>
      <vt:lpstr>Directory (i.e. folder) Families</vt:lpstr>
      <vt:lpstr>The Current Directory</vt:lpstr>
      <vt:lpstr>The Current Directory</vt:lpstr>
      <vt:lpstr>Reference files in current folder</vt:lpstr>
      <vt:lpstr>Reference files in subfolder</vt:lpstr>
      <vt:lpstr>Reference files in parent folder</vt:lpstr>
      <vt:lpstr>Challenge #1</vt:lpstr>
      <vt:lpstr>Challenge #2</vt:lpstr>
      <vt:lpstr>Challenge #3</vt:lpstr>
      <vt:lpstr>Launching New Window</vt:lpstr>
      <vt:lpstr>Trouble Makers</vt:lpstr>
      <vt:lpstr>Trouble Makers</vt:lpstr>
      <vt:lpstr>Trouble Makers</vt:lpstr>
      <vt:lpstr>Challenge #1</vt:lpstr>
      <vt:lpstr>Challenge #2</vt:lpstr>
      <vt:lpstr>Challenge #3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Anchor Tags</dc:title>
  <dc:creator>lyndaw</dc:creator>
  <cp:lastModifiedBy>lyndaw</cp:lastModifiedBy>
  <cp:revision>29</cp:revision>
  <dcterms:created xsi:type="dcterms:W3CDTF">2017-04-24T01:00:50Z</dcterms:created>
  <dcterms:modified xsi:type="dcterms:W3CDTF">2017-04-24T04:13:50Z</dcterms:modified>
</cp:coreProperties>
</file>

<file path=docProps/thumbnail.jpeg>
</file>